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7" r:id="rId4"/>
  </p:sldMasterIdLst>
  <p:notesMasterIdLst>
    <p:notesMasterId r:id="rId30"/>
  </p:notesMasterIdLst>
  <p:sldIdLst>
    <p:sldId id="1864" r:id="rId5"/>
    <p:sldId id="1880" r:id="rId6"/>
    <p:sldId id="1873" r:id="rId7"/>
    <p:sldId id="1884" r:id="rId8"/>
    <p:sldId id="1885" r:id="rId9"/>
    <p:sldId id="1889" r:id="rId10"/>
    <p:sldId id="1890" r:id="rId11"/>
    <p:sldId id="1886" r:id="rId12"/>
    <p:sldId id="1891" r:id="rId13"/>
    <p:sldId id="1893" r:id="rId14"/>
    <p:sldId id="1894" r:id="rId15"/>
    <p:sldId id="1895" r:id="rId16"/>
    <p:sldId id="1896" r:id="rId17"/>
    <p:sldId id="1897" r:id="rId18"/>
    <p:sldId id="1898" r:id="rId19"/>
    <p:sldId id="1899" r:id="rId20"/>
    <p:sldId id="1900" r:id="rId21"/>
    <p:sldId id="1901" r:id="rId22"/>
    <p:sldId id="1902" r:id="rId23"/>
    <p:sldId id="1887" r:id="rId24"/>
    <p:sldId id="1903" r:id="rId25"/>
    <p:sldId id="1888" r:id="rId26"/>
    <p:sldId id="1904" r:id="rId27"/>
    <p:sldId id="1877" r:id="rId28"/>
    <p:sldId id="1883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2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14C965-0B17-422C-BF76-163CEBDB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3287-6685-4D75-AFAA-E4518A2D3272}" type="datetime1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D350C-8F60-40F3-A03D-2DDC857B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8403A-A1C2-43DF-A069-72BAED62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7E08D5-303D-4BFB-B35D-56E3DA3195A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5428C36-6535-4E48-948F-06F6BEE1AEEB}" type="datetime1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9C2EA-C60E-499F-9FAB-C653AD8FA6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2461D-0A05-4B76-BD82-D93C9B7594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FBD39-D6C7-4385-80EE-5EEF2311AFA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008CD1-9902-4B32-8B98-84AB75DDE59C}" type="datetime1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7B1C-DD23-4DA7-B0D9-08F7B9A3E7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145EC-26E0-4754-BDC9-A2891BD08C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2031A-778F-42CA-AC5E-D66D744560E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D339ED-6DA1-4801-871C-A0AE2395BC3E}" type="datetime1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E7D0B-8BC3-438B-920F-6DB77ECC4B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1BAB5-B96C-4AA6-8D75-BEE25BCE8E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20F8A-33F6-494D-9484-3C3B79B4484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FF5814-A93D-43A1-8F8A-7C5821A4D720}" type="datetime1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7F22D-B026-4B25-9898-BA1C03C515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7A2D9-7E9E-4528-A370-A6102664D8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D7DED-032B-4AF6-885C-32AEC3D5F6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E48AE58-A33C-438D-B988-C49FFB7D7273}" type="datetime1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4A128-2BDD-4D4B-AF9A-F20B8095F1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3980" y="5551853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8BB6-8595-4A81-B081-EAF6892322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12CD4-0750-4511-9208-60805007CB1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282BD94-AB5A-4DA4-8783-08D683301439}" type="datetime1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25293-5DA6-43E4-99D4-68413BDD06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833804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30E91-EA0D-4E29-A56D-1870B1F0D7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EB72D-30E9-4295-A4C2-4D9CC72EB1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DD5047-DA2A-450C-8A80-27182A21FD52}" type="datetime1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B0E44-F6DC-4F0B-BFD9-AF5C9D3833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599" y="549105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04543-D3E5-445D-A0A8-684027E503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3DAFB3-4EE8-4B6E-BBBF-37F16FACD3B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23659E1-D385-452D-8D59-824AD8B36F19}" type="datetime1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4A106-5467-434A-BCE4-FD5DDF781C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D1FB8-0F42-499A-B142-05AB14DA22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8C9AE-1402-4105-971B-BDD72DEBB6A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D342D6-C69A-498F-B289-D9F7D44AD8C6}" type="datetime1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88D7C-4A08-4EE3-A4D1-1778EBABA4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7C968-D813-4192-BDA0-B333A796D0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D8E6C1-4118-4319-8090-47CA710B9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2701E-997E-4C8F-B557-BCEF9934F3F3}" type="datetime1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07F3E-609A-4524-9C89-A67EDB31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6FEA2-4C11-41F6-B51F-EA94886FF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5404" y="2751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accent4">
                    <a:lumMod val="60000"/>
                    <a:lumOff val="40000"/>
                  </a:schemeClr>
                </a:solidFill>
                <a:cs typeface="B Yekan" panose="00000400000000000000" pitchFamily="2" charset="-78"/>
              </a:defRPr>
            </a:lvl1pPr>
          </a:lstStyle>
          <a:p>
            <a:fld id="{838E2B1C-738C-4591-9E2E-E1DBF83B21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andom-walks-with-restart-explained-77c3fe216bca" TargetMode="External"/><Relationship Id="rId2" Type="http://schemas.openxmlformats.org/officeDocument/2006/relationships/hyperlink" Target="https://medium.com/@chaitanya_bhatia/random-walk-with-restart-and-its-applications-f53d7c98cb9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37089" y="2766219"/>
            <a:ext cx="7405723" cy="1850751"/>
          </a:xfrm>
        </p:spPr>
        <p:txBody>
          <a:bodyPr anchor="ctr">
            <a:noAutofit/>
          </a:bodyPr>
          <a:lstStyle/>
          <a:p>
            <a:pPr algn="ctr" rtl="1"/>
            <a:r>
              <a:rPr lang="en-US" dirty="0"/>
              <a:t>Biased </a:t>
            </a:r>
            <a:r>
              <a:rPr lang="en-US" dirty="0" err="1"/>
              <a:t>TextRank</a:t>
            </a:r>
            <a:r>
              <a:rPr lang="en-US" dirty="0"/>
              <a:t>: Unsupervised Graph-Based Content Extraction</a:t>
            </a:r>
            <a:endParaRPr lang="en-US" altLang="en-US" dirty="0">
              <a:cs typeface="B Yekan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B6E1DF-5A7D-4C6B-93BA-28CF48BF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069-1684-4341-B2E9-6DF95B5D10CA}"/>
              </a:ext>
            </a:extLst>
          </p:cNvPr>
          <p:cNvSpPr txBox="1"/>
          <p:nvPr/>
        </p:nvSpPr>
        <p:spPr>
          <a:xfrm>
            <a:off x="4980374" y="4811696"/>
            <a:ext cx="7039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cs typeface="B Yekan" panose="00000400000000000000" pitchFamily="2" charset="-78"/>
              </a:rPr>
              <a:t>By: Arian Tashakkor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r>
              <a:rPr lang="en-US" sz="2200" dirty="0"/>
              <a:t>Biased </a:t>
            </a:r>
            <a:r>
              <a:rPr lang="en-US" sz="2200" dirty="0" err="1"/>
              <a:t>TextRank</a:t>
            </a:r>
            <a:r>
              <a:rPr lang="en-US" sz="2200" dirty="0"/>
              <a:t> starts with a document, and produces a ranking over text spans according to the biased </a:t>
            </a:r>
            <a:r>
              <a:rPr lang="en-US" sz="2200" dirty="0" err="1"/>
              <a:t>TextRank</a:t>
            </a:r>
            <a:r>
              <a:rPr lang="en-US" sz="2200" dirty="0"/>
              <a:t> formula shown earlier.</a:t>
            </a:r>
          </a:p>
          <a:p>
            <a:r>
              <a:rPr lang="en-US" sz="2200" dirty="0"/>
              <a:t>The algorithm consists of the following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Parsing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Embedding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Graph Construction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Calculating Random Restart Probabilities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Executing RWR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9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Step 1: Parsing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r>
              <a:rPr lang="en-US" sz="2400" dirty="0"/>
              <a:t>Biased </a:t>
            </a:r>
            <a:r>
              <a:rPr lang="en-US" sz="2400" dirty="0" err="1"/>
              <a:t>TextRank</a:t>
            </a:r>
            <a:r>
              <a:rPr lang="en-US" sz="2400" dirty="0"/>
              <a:t> extracts relevant context from input documents by ranking document </a:t>
            </a:r>
            <a:r>
              <a:rPr lang="en-US" sz="2400" b="1" dirty="0"/>
              <a:t>pieces</a:t>
            </a:r>
            <a:r>
              <a:rPr lang="en-US" sz="2400" dirty="0"/>
              <a:t>. In order to do this, the documents are first parsed into those pieces.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Sentence-level tokenization </a:t>
            </a:r>
            <a:r>
              <a:rPr lang="en-US" sz="2400" dirty="0"/>
              <a:t>for the task of </a:t>
            </a:r>
            <a:r>
              <a:rPr lang="en-US" sz="2400" b="1" dirty="0"/>
              <a:t>sentence 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Word-level tokenization</a:t>
            </a:r>
            <a:r>
              <a:rPr lang="en-US" sz="2400" dirty="0"/>
              <a:t> for the task of </a:t>
            </a:r>
            <a:r>
              <a:rPr lang="en-US" sz="2400" b="1" dirty="0"/>
              <a:t>keyword extraction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3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Step 2: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r>
              <a:rPr lang="en-US" sz="2400" dirty="0"/>
              <a:t>In order to facilitate the computations, the document pieces are then transformed into mathematical representations which enables a similarity comparison between nodes.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Sentence-BERT</a:t>
            </a:r>
            <a:r>
              <a:rPr lang="en-US" sz="2400" dirty="0"/>
              <a:t> (SBERT) is used for sentence-level 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Word embedding models like </a:t>
            </a:r>
            <a:r>
              <a:rPr lang="en-US" sz="2400" i="1" dirty="0"/>
              <a:t>Word2Vec </a:t>
            </a:r>
            <a:r>
              <a:rPr lang="en-US" sz="2400" dirty="0"/>
              <a:t>are used for word-level tokens.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4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Step 3: Graph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</p:spPr>
            <p:txBody>
              <a:bodyPr/>
              <a:lstStyle/>
              <a:p>
                <a:r>
                  <a:rPr lang="en-US" sz="2400" dirty="0"/>
                  <a:t>Here the authors use the same graph building strategy described in the original </a:t>
                </a:r>
                <a:r>
                  <a:rPr lang="en-US" sz="2400" dirty="0" err="1"/>
                  <a:t>TextRank</a:t>
                </a:r>
                <a:r>
                  <a:rPr lang="en-US" sz="2400" dirty="0"/>
                  <a:t> algorithm.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</a:t>
                </a:r>
                <a:r>
                  <a:rPr lang="en-US" sz="2400" b="1" dirty="0"/>
                  <a:t>sentence extraction</a:t>
                </a:r>
                <a:r>
                  <a:rPr lang="en-US" sz="2400" dirty="0"/>
                  <a:t>, each sentence embedding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represented as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 the graph and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is added to connect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𝐶𝑜𝑠𝑖𝑛𝑒𝑆𝑖𝑚𝑖𝑙𝑎𝑟𝑖𝑡𝑦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𝑠𝑖𝑚𝑖𝑙𝑎𝑟𝑖𝑡𝑦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</a:t>
                </a:r>
                <a:r>
                  <a:rPr lang="en-US" sz="2400" b="1" dirty="0"/>
                  <a:t>key phrase extraction</a:t>
                </a:r>
                <a:r>
                  <a:rPr lang="en-US" sz="2400" dirty="0"/>
                  <a:t>, each word embedding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represented as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is added to the graph if there’s a causality 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with respect to some window size.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  <a:blipFill>
                <a:blip r:embed="rId2"/>
                <a:stretch>
                  <a:fillRect l="-914" t="-1001" r="-1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7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17106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Step 4: Calculating Random Restart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</p:spPr>
            <p:txBody>
              <a:bodyPr/>
              <a:lstStyle/>
              <a:p>
                <a:r>
                  <a:rPr lang="en-US" sz="2400" dirty="0"/>
                  <a:t>This is the defining step of Biased </a:t>
                </a:r>
                <a:r>
                  <a:rPr lang="en-US" sz="2400" dirty="0" err="1"/>
                  <a:t>TextRank</a:t>
                </a:r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𝐵𝑖𝑎𝑠𝑊𝑒𝑖𝑔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𝑡𝑠</m:t>
                    </m:r>
                  </m:oMath>
                </a14:m>
                <a:r>
                  <a:rPr lang="en-US" sz="2400" dirty="0"/>
                  <a:t> from the Biased </a:t>
                </a:r>
                <a:r>
                  <a:rPr lang="en-US" sz="2400" dirty="0" err="1"/>
                  <a:t>TextRank</a:t>
                </a:r>
                <a:r>
                  <a:rPr lang="en-US" sz="2400" dirty="0"/>
                  <a:t> formula are calculated.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short text describing the focus</a:t>
                </a:r>
                <a:r>
                  <a:rPr lang="en-US" sz="2400" dirty="0"/>
                  <a:t> of the content extraction task is used to determine the similarity between the nodes and the task.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text is embedded into a vector and its similarity to all of the other nodes is calculated.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higher the similarity of the focus and a node, the higher its probability of random restart.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  <a:blipFill>
                <a:blip r:embed="rId2"/>
                <a:stretch>
                  <a:fillRect l="-914" t="-1001" r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9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44098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Step 5: Executing RWR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r>
              <a:rPr lang="en-US" sz="2400" dirty="0"/>
              <a:t>Finally, Random Walk with Restart using biased restart probabilities is executed until convergence using a similar procedure as described in PageRank: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249A54-D0EC-43AA-8EFE-9FCBCED6E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54204"/>
            <a:ext cx="71628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6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44098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r>
              <a:rPr lang="en-US" sz="2400" dirty="0"/>
              <a:t>The authors show the results of Biased </a:t>
            </a:r>
            <a:r>
              <a:rPr lang="en-US" sz="2400" dirty="0" err="1"/>
              <a:t>TextRank</a:t>
            </a:r>
            <a:r>
              <a:rPr lang="en-US" sz="2400" dirty="0"/>
              <a:t> in comparison with similar techniques in two categories: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Focused Summarization</a:t>
            </a:r>
            <a:r>
              <a:rPr lang="en-US" sz="2400" dirty="0"/>
              <a:t>: aims to generate summaries for an input text with a given focus.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 Extraction</a:t>
            </a:r>
            <a:r>
              <a:rPr lang="en-US" sz="2400" dirty="0"/>
              <a:t>: focuses on extracting explanations from articles elaborating on the veracity of a set of statements made about those articles.</a:t>
            </a: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44098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Results: Focused Summarization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r>
              <a:rPr lang="en-US" sz="2300" b="1" dirty="0"/>
              <a:t>Dataset</a:t>
            </a:r>
            <a:r>
              <a:rPr lang="en-US" sz="2300" dirty="0"/>
              <a:t>: collection of news reportage from Democrat and Republican media’s interpretation of U.S. presidential debates from 1980 to 2016.</a:t>
            </a:r>
          </a:p>
          <a:p>
            <a:r>
              <a:rPr lang="en-US" sz="2300" b="1" dirty="0"/>
              <a:t>Task</a:t>
            </a:r>
            <a:r>
              <a:rPr lang="en-US" sz="2300" dirty="0"/>
              <a:t>: reproduce the news reportage that summarized the events of the debates using Biased </a:t>
            </a:r>
            <a:r>
              <a:rPr lang="en-US" sz="2300" dirty="0" err="1"/>
              <a:t>TextRank</a:t>
            </a:r>
            <a:r>
              <a:rPr lang="en-US" sz="2300" dirty="0"/>
              <a:t>.</a:t>
            </a:r>
          </a:p>
          <a:p>
            <a:r>
              <a:rPr lang="en-US" sz="2400" i="1" dirty="0"/>
              <a:t>Top 20 ranked sentences</a:t>
            </a:r>
          </a:p>
          <a:p>
            <a:r>
              <a:rPr lang="en-US" sz="2400" i="1" dirty="0"/>
              <a:t>taken as focused summary.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DA684-63A1-4E9B-B84D-B8F18A11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39" y="2711116"/>
            <a:ext cx="5950101" cy="318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34543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Results: Explanation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921479"/>
            <a:ext cx="10667999" cy="4262422"/>
          </a:xfrm>
        </p:spPr>
        <p:txBody>
          <a:bodyPr/>
          <a:lstStyle/>
          <a:p>
            <a:r>
              <a:rPr lang="en-US" sz="2300" b="1" dirty="0"/>
              <a:t>Dataset</a:t>
            </a:r>
            <a:r>
              <a:rPr lang="en-US" sz="2300" dirty="0"/>
              <a:t>: Statements and articles from the LIAR-PLUS dataset.</a:t>
            </a:r>
          </a:p>
          <a:p>
            <a:r>
              <a:rPr lang="en-US" sz="2300" b="1" dirty="0"/>
              <a:t>Task</a:t>
            </a:r>
            <a:r>
              <a:rPr lang="en-US" sz="2300" dirty="0"/>
              <a:t>: Extract the closing statement (explanation) from a lengthy justifying article.</a:t>
            </a:r>
          </a:p>
          <a:p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62C65-04A6-4B7F-8DB3-09C8AB03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62" y="1813808"/>
            <a:ext cx="6657474" cy="41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98378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Results: Explanation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1" y="1450868"/>
            <a:ext cx="10667999" cy="4262422"/>
          </a:xfrm>
        </p:spPr>
        <p:txBody>
          <a:bodyPr/>
          <a:lstStyle/>
          <a:p>
            <a:r>
              <a:rPr lang="en-US" sz="2300" b="1" dirty="0"/>
              <a:t>Dataset</a:t>
            </a:r>
            <a:r>
              <a:rPr lang="en-US" sz="2300" dirty="0"/>
              <a:t>: Statements and articles from the LIAR-PLUS dataset.</a:t>
            </a:r>
          </a:p>
          <a:p>
            <a:r>
              <a:rPr lang="en-US" sz="2300" b="1" dirty="0"/>
              <a:t>Task</a:t>
            </a:r>
            <a:r>
              <a:rPr lang="en-US" sz="2300" dirty="0"/>
              <a:t>: Extract the closing statement (explanation) from a lengthy justifying article.</a:t>
            </a:r>
          </a:p>
          <a:p>
            <a:r>
              <a:rPr lang="en-US" sz="2400" i="1" dirty="0"/>
              <a:t>Top 4 ranked sentences chosen as explanation.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DA616-A917-4509-AF15-0E5D8E61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3237998"/>
            <a:ext cx="82200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7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AF49-8BFF-451E-BED5-4004A60F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9B6C2-0C7D-40A4-945B-9D9F0F7E3A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4999"/>
            <a:ext cx="6340929" cy="40075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514350" lvl="1" indent="-285750"/>
            <a:r>
              <a:rPr lang="en-US" dirty="0" err="1"/>
              <a:t>TextRank</a:t>
            </a:r>
            <a:endParaRPr lang="en-US" dirty="0"/>
          </a:p>
          <a:p>
            <a:pPr marL="514350" lvl="1" indent="-285750"/>
            <a:r>
              <a:rPr lang="en-US" dirty="0"/>
              <a:t>Random Walk with Restart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Biased </a:t>
            </a:r>
            <a:r>
              <a:rPr lang="en-US" dirty="0" err="1"/>
              <a:t>TextRank</a:t>
            </a:r>
            <a:endParaRPr lang="en-US" dirty="0"/>
          </a:p>
          <a:p>
            <a:pPr marL="514350" lvl="1" indent="-285750"/>
            <a:r>
              <a:rPr lang="en-US" dirty="0"/>
              <a:t>Methodology</a:t>
            </a:r>
          </a:p>
          <a:p>
            <a:pPr marL="514350" lvl="1" indent="-285750"/>
            <a:r>
              <a:rPr lang="en-US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5E3B6-1AB9-40AA-9EE3-0BC036A970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6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43E5-2090-4C2A-A399-82C098A8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1223"/>
            <a:ext cx="9141397" cy="61555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7CCFA-5FB6-4840-B885-6E19C54BEB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4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60852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21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9D4E9A5A-891E-4E26-9B4A-67DF83CAF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148" y="707184"/>
            <a:ext cx="9223873" cy="51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6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43E5-2090-4C2A-A399-82C098A8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1223"/>
            <a:ext cx="9141397" cy="61555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7CCFA-5FB6-4840-B885-6E19C54BEB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09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this presentation we introduced </a:t>
            </a:r>
            <a:r>
              <a:rPr lang="en-US" sz="2200" b="1" dirty="0"/>
              <a:t>Biased </a:t>
            </a:r>
            <a:r>
              <a:rPr lang="en-US" sz="2200" b="1" dirty="0" err="1"/>
              <a:t>TextRank</a:t>
            </a:r>
            <a:r>
              <a:rPr lang="en-US" sz="2200" dirty="0"/>
              <a:t>, an unsupervised graph-based algorithm for directed extraction of content from text.</a:t>
            </a:r>
            <a:endParaRPr lang="fa-I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Biased </a:t>
            </a:r>
            <a:r>
              <a:rPr lang="en-US" sz="2200" dirty="0" err="1"/>
              <a:t>TextRank</a:t>
            </a:r>
            <a:r>
              <a:rPr lang="en-US" sz="2200" dirty="0"/>
              <a:t> is unsupervised and is demonstrated to be fast, resource-efficient, language-agnostic and easy to implement.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Effectiveness of Biased </a:t>
            </a:r>
            <a:r>
              <a:rPr lang="en-US" sz="2200" dirty="0" err="1"/>
              <a:t>TextRank</a:t>
            </a:r>
            <a:r>
              <a:rPr lang="en-US" sz="2200" dirty="0"/>
              <a:t> is shown on two tasks: focused summarization and explanation extraction. In both cases Biased </a:t>
            </a:r>
            <a:r>
              <a:rPr lang="en-US" sz="2200" dirty="0" err="1"/>
              <a:t>TextRank</a:t>
            </a:r>
            <a:r>
              <a:rPr lang="en-US" sz="2200" dirty="0"/>
              <a:t> outperforms similar previous works.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2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0219-16B9-4DE0-91E6-F52244CC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0" y="734838"/>
            <a:ext cx="9141397" cy="61555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5307-9517-4456-AB9C-3A9C5E36DE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3474" y="1444957"/>
            <a:ext cx="9625052" cy="470969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dirty="0" err="1">
                <a:effectLst/>
                <a:latin typeface="+mj-lt"/>
                <a:cs typeface="Times New Roman" panose="02020603050405020304" pitchFamily="18" charset="0"/>
              </a:rPr>
              <a:t>Mihalcea</a:t>
            </a: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, R., &amp; </a:t>
            </a:r>
            <a:r>
              <a:rPr lang="en-US" sz="2200" b="0" i="0" dirty="0" err="1">
                <a:effectLst/>
                <a:latin typeface="+mj-lt"/>
                <a:cs typeface="Times New Roman" panose="02020603050405020304" pitchFamily="18" charset="0"/>
              </a:rPr>
              <a:t>Tarau</a:t>
            </a: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, P. (2004, July). </a:t>
            </a:r>
            <a:r>
              <a:rPr lang="en-US" sz="2200" b="0" i="0" dirty="0" err="1">
                <a:effectLst/>
                <a:latin typeface="+mj-lt"/>
                <a:cs typeface="Times New Roman" panose="02020603050405020304" pitchFamily="18" charset="0"/>
              </a:rPr>
              <a:t>TextRank</a:t>
            </a: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: Bringing order into text. In </a:t>
            </a:r>
            <a:r>
              <a:rPr lang="en-US" sz="2200" b="0" i="1" dirty="0">
                <a:effectLst/>
                <a:latin typeface="+mj-lt"/>
                <a:cs typeface="Times New Roman" panose="02020603050405020304" pitchFamily="18" charset="0"/>
              </a:rPr>
              <a:t>Proceedings of the 2004 conference on empirical methods in natural language processing</a:t>
            </a: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 (pp. 404-411).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Brin, S., &amp; Page, L. (1998). The anatomy of a large-scale hypertextual web search engine. </a:t>
            </a:r>
            <a:r>
              <a:rPr lang="en-US" sz="2200" b="0" i="1" dirty="0">
                <a:effectLst/>
                <a:latin typeface="+mj-lt"/>
                <a:cs typeface="Times New Roman" panose="02020603050405020304" pitchFamily="18" charset="0"/>
              </a:rPr>
              <a:t>Computer networks and ISDN systems</a:t>
            </a: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, </a:t>
            </a:r>
            <a:r>
              <a:rPr lang="en-US" sz="2200" b="0" i="1" dirty="0">
                <a:effectLst/>
                <a:latin typeface="+mj-lt"/>
                <a:cs typeface="Times New Roman" panose="02020603050405020304" pitchFamily="18" charset="0"/>
              </a:rPr>
              <a:t>30</a:t>
            </a: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(1-7), 107-117.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dirty="0" err="1">
                <a:effectLst/>
                <a:latin typeface="+mj-lt"/>
                <a:cs typeface="Times New Roman" panose="02020603050405020304" pitchFamily="18" charset="0"/>
              </a:rPr>
              <a:t>Kazemi</a:t>
            </a: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, A., Pérez-Rosas, V., &amp; </a:t>
            </a:r>
            <a:r>
              <a:rPr lang="en-US" sz="2200" b="0" i="0" dirty="0" err="1">
                <a:effectLst/>
                <a:latin typeface="+mj-lt"/>
                <a:cs typeface="Times New Roman" panose="02020603050405020304" pitchFamily="18" charset="0"/>
              </a:rPr>
              <a:t>Mihalcea</a:t>
            </a: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, R. (2020). Biased </a:t>
            </a:r>
            <a:r>
              <a:rPr lang="en-US" sz="2200" b="0" i="0" dirty="0" err="1">
                <a:effectLst/>
                <a:latin typeface="+mj-lt"/>
                <a:cs typeface="Times New Roman" panose="02020603050405020304" pitchFamily="18" charset="0"/>
              </a:rPr>
              <a:t>TextRank</a:t>
            </a:r>
            <a:r>
              <a:rPr lang="en-US" sz="2200" b="0" i="0" dirty="0">
                <a:effectLst/>
                <a:latin typeface="+mj-lt"/>
                <a:cs typeface="Times New Roman" panose="02020603050405020304" pitchFamily="18" charset="0"/>
              </a:rPr>
              <a:t>: unsupervised graph-based content extraction. </a:t>
            </a:r>
            <a:r>
              <a:rPr lang="en-US" sz="2200" b="0" i="1" dirty="0" err="1">
                <a:effectLst/>
                <a:latin typeface="+mj-lt"/>
                <a:cs typeface="Times New Roman" panose="02020603050405020304" pitchFamily="18" charset="0"/>
              </a:rPr>
              <a:t>arXiv</a:t>
            </a:r>
            <a:r>
              <a:rPr lang="en-US" sz="2200" b="0" i="1" dirty="0">
                <a:effectLst/>
                <a:latin typeface="+mj-lt"/>
                <a:cs typeface="Times New Roman" panose="02020603050405020304" pitchFamily="18" charset="0"/>
              </a:rPr>
              <a:t> preprint arXiv:2011.01026.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+mj-lt"/>
              </a:rPr>
              <a:t>Bhatia, C. (2019, April 8). Random Walk with Restart and its applications. </a:t>
            </a:r>
            <a:r>
              <a:rPr lang="en-US" sz="2200" b="0" i="1" dirty="0">
                <a:effectLst/>
                <a:latin typeface="+mj-lt"/>
              </a:rPr>
              <a:t>Medium. </a:t>
            </a:r>
            <a:r>
              <a:rPr lang="en-US" sz="2200" dirty="0">
                <a:latin typeface="+mj-lt"/>
                <a:hlinkClick r:id="rId2"/>
              </a:rPr>
              <a:t>https://medium.com/@chaitanya_bhatia/random-walk-with-restart-and-its-applications-f53d7c98cb9</a:t>
            </a:r>
            <a:endParaRPr lang="en-US" sz="2200" b="0" i="0" dirty="0"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  <a:cs typeface="Times New Roman" panose="02020603050405020304" pitchFamily="18" charset="0"/>
              </a:rPr>
              <a:t>Vatsal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. (2022, May 20). Random walks with restart explained. </a:t>
            </a:r>
            <a:r>
              <a:rPr lang="en-US" sz="2200" i="1" dirty="0">
                <a:latin typeface="+mj-lt"/>
                <a:cs typeface="Times New Roman" panose="02020603050405020304" pitchFamily="18" charset="0"/>
              </a:rPr>
              <a:t>Medium.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+mj-lt"/>
                <a:cs typeface="Times New Roman" panose="02020603050405020304" pitchFamily="18" charset="0"/>
                <a:hlinkClick r:id="rId3"/>
              </a:rPr>
              <a:t>https://towardsdatascience.com/random-walks-with-restart-explained-77c3fe216bca</a:t>
            </a:r>
            <a:endParaRPr lang="en-US" sz="2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7127-2915-4964-ACCB-22A2123C6C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5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BB44-D197-4417-805B-CFDA133F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090446"/>
            <a:ext cx="9141397" cy="677108"/>
          </a:xfrm>
        </p:spPr>
        <p:txBody>
          <a:bodyPr/>
          <a:lstStyle/>
          <a:p>
            <a:r>
              <a:rPr lang="en-US" sz="4400" dirty="0">
                <a:cs typeface="Times New Roman" panose="02020603050405020304" pitchFamily="18" charset="0"/>
              </a:rPr>
              <a:t>Thank you for your attention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0162A-C106-48CC-9C95-FD7E725452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43E5-2090-4C2A-A399-82C098A8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1223"/>
            <a:ext cx="9141397" cy="6155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7CCFA-5FB6-4840-B885-6E19C54BEB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7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TextRank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r>
              <a:rPr lang="en-US" sz="2200" dirty="0"/>
              <a:t>The original premise of </a:t>
            </a:r>
            <a:r>
              <a:rPr lang="en-US" sz="2200" dirty="0" err="1"/>
              <a:t>TextRank</a:t>
            </a:r>
            <a:r>
              <a:rPr lang="en-US" sz="2200" dirty="0"/>
              <a:t>(</a:t>
            </a:r>
            <a:r>
              <a:rPr lang="en-US" sz="2200" dirty="0" err="1"/>
              <a:t>Mihalcea</a:t>
            </a:r>
            <a:r>
              <a:rPr lang="en-US" sz="2200" dirty="0"/>
              <a:t> et. al, 2004):</a:t>
            </a:r>
          </a:p>
          <a:p>
            <a:endParaRPr lang="en-US" sz="2200" dirty="0"/>
          </a:p>
          <a:p>
            <a:r>
              <a:rPr lang="en-US" sz="2200" dirty="0"/>
              <a:t>	</a:t>
            </a:r>
            <a:r>
              <a:rPr lang="en-US" sz="2200" b="1" dirty="0"/>
              <a:t>“A graph-based technique for key phrase extraction and text</a:t>
            </a:r>
          </a:p>
          <a:p>
            <a:r>
              <a:rPr lang="en-US" sz="2200" b="1" dirty="0"/>
              <a:t>	 summarization which implicitly implements a recommendation</a:t>
            </a:r>
          </a:p>
          <a:p>
            <a:r>
              <a:rPr lang="en-US" sz="2200" b="1" dirty="0"/>
              <a:t>	 system by using PageRank on a graph constructed from a text.”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05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TextRank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</p:spPr>
            <p:txBody>
              <a:bodyPr/>
              <a:lstStyle/>
              <a:p>
                <a:r>
                  <a:rPr lang="en-US" sz="2200" dirty="0"/>
                  <a:t>In </a:t>
                </a:r>
                <a:r>
                  <a:rPr lang="en-US" sz="2200" dirty="0" err="1"/>
                  <a:t>TextRank</a:t>
                </a:r>
                <a:r>
                  <a:rPr lang="en-US" sz="2200" dirty="0"/>
                  <a:t> we would: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Create a graph from text where the nodes either represented entire sentences or tokens.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For tokens, consider causality and for sentences use an overlap similarity metric to determine the edges with respect to some threshold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Run Random Walk with Restart on the resulting graph.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Rank the nodes based on their final scores.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  <a:blipFill>
                <a:blip r:embed="rId2"/>
                <a:stretch>
                  <a:fillRect l="-971" t="-858" r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36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Random Walk with Restart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DA6DB-F0C0-4090-ABDB-8D874ABF8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420427"/>
            <a:ext cx="10667999" cy="42624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Random Walk with Restart is an algorithm that aims to estimate the “closeness” between two nodes in a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Random Walk:</a:t>
            </a:r>
          </a:p>
          <a:p>
            <a:pPr marL="571500" lvl="1" indent="-342900"/>
            <a:r>
              <a:rPr lang="en-US" sz="2200" dirty="0"/>
              <a:t>Starting from some initial node, choose a neighbor node to go to at random.</a:t>
            </a:r>
          </a:p>
          <a:p>
            <a:pPr marL="571500" lvl="1" indent="-342900"/>
            <a:r>
              <a:rPr lang="en-US" sz="2200" dirty="0"/>
              <a:t>The task is to estimate which nodes are you more likely to end up at after a finite number of steps.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Random Walk with Restart:</a:t>
            </a:r>
            <a:endParaRPr lang="en-US" sz="2200" dirty="0"/>
          </a:p>
          <a:p>
            <a:pPr marL="571500" lvl="1" indent="-342900"/>
            <a:r>
              <a:rPr lang="en-US" sz="2200" dirty="0"/>
              <a:t>Same as Random Walk, except this time there are </a:t>
            </a:r>
            <a:r>
              <a:rPr lang="en-US" sz="2200" i="1" dirty="0"/>
              <a:t>teleportation </a:t>
            </a:r>
            <a:r>
              <a:rPr lang="en-US" sz="2200" dirty="0"/>
              <a:t>nodes that allow you to jump to a random node on the graph that isn’t necessarily a neighbor.</a:t>
            </a:r>
            <a:endParaRPr lang="en-US" sz="22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6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Random Walk with Restart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This is the basis of PageRank(Page et. al, 1998) (and consequently </a:t>
                </a:r>
                <a:r>
                  <a:rPr lang="en-US" sz="2200" dirty="0" err="1"/>
                  <a:t>TextRank</a:t>
                </a:r>
                <a:r>
                  <a:rPr lang="en-US" sz="2200" dirty="0"/>
                  <a:t>).</a:t>
                </a:r>
                <a:endParaRPr lang="en-US" sz="2200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That is, assuming a graph representation with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and the edges between nodes having a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/>
                  <a:t>, </a:t>
                </a:r>
                <a:r>
                  <a:rPr lang="en-US" sz="2200" dirty="0" err="1"/>
                  <a:t>TextRank</a:t>
                </a:r>
                <a:r>
                  <a:rPr lang="en-US" sz="2200" dirty="0"/>
                  <a:t> uses the following formula to iteratively update the </a:t>
                </a:r>
                <a:r>
                  <a:rPr lang="en-US" sz="2200" i="1" dirty="0" err="1"/>
                  <a:t>TextRank</a:t>
                </a:r>
                <a:r>
                  <a:rPr lang="en-US" sz="2200" dirty="0"/>
                  <a:t> score of a node: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𝑇𝑒𝑥𝑡𝑅𝑎𝑛𝑘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𝑇𝑒𝑥𝑡𝑅𝑎𝑛𝑘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  <a:blipFill>
                <a:blip r:embed="rId2"/>
                <a:stretch>
                  <a:fillRect l="-686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7</a:t>
            </a:fld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A79DC249-6004-41A5-8678-197FA1C7D4E4}"/>
              </a:ext>
            </a:extLst>
          </p:cNvPr>
          <p:cNvSpPr/>
          <p:nvPr/>
        </p:nvSpPr>
        <p:spPr>
          <a:xfrm rot="16200000">
            <a:off x="4306325" y="3529898"/>
            <a:ext cx="388570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633947F-9BAA-4F22-A92F-845A7FB6E0E9}"/>
              </a:ext>
            </a:extLst>
          </p:cNvPr>
          <p:cNvSpPr/>
          <p:nvPr/>
        </p:nvSpPr>
        <p:spPr>
          <a:xfrm rot="16200000">
            <a:off x="7523370" y="1451044"/>
            <a:ext cx="388569" cy="50721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3D1A0-A535-45E5-A963-9AFB9F5BA0AC}"/>
              </a:ext>
            </a:extLst>
          </p:cNvPr>
          <p:cNvSpPr txBox="1"/>
          <p:nvPr/>
        </p:nvSpPr>
        <p:spPr>
          <a:xfrm>
            <a:off x="4029351" y="420212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Restart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532D3-707E-495F-831F-39F2D2DADD41}"/>
              </a:ext>
            </a:extLst>
          </p:cNvPr>
          <p:cNvSpPr txBox="1"/>
          <p:nvPr/>
        </p:nvSpPr>
        <p:spPr>
          <a:xfrm>
            <a:off x="6900763" y="420512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Random Walk</a:t>
            </a:r>
          </a:p>
        </p:txBody>
      </p:sp>
    </p:spTree>
    <p:extLst>
      <p:ext uri="{BB962C8B-B14F-4D97-AF65-F5344CB8AC3E}">
        <p14:creationId xmlns:p14="http://schemas.microsoft.com/office/powerpoint/2010/main" val="240590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43E5-2090-4C2A-A399-82C098A8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1223"/>
            <a:ext cx="9141397" cy="615553"/>
          </a:xfrm>
        </p:spPr>
        <p:txBody>
          <a:bodyPr/>
          <a:lstStyle/>
          <a:p>
            <a:r>
              <a:rPr lang="en-US" dirty="0"/>
              <a:t>Biased </a:t>
            </a:r>
            <a:r>
              <a:rPr lang="en-US" dirty="0" err="1"/>
              <a:t>TextRank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7CCFA-5FB6-4840-B885-6E19C54BEB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E2B1C-738C-4591-9E2E-E1DBF83B21CC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3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F380-C240-4D99-846A-B4A22F2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4017"/>
            <a:ext cx="10591800" cy="6463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Biased </a:t>
                </a:r>
                <a:r>
                  <a:rPr lang="en-US" sz="2200" dirty="0" err="1"/>
                  <a:t>TextRank</a:t>
                </a:r>
                <a:r>
                  <a:rPr lang="en-US" sz="2200" dirty="0"/>
                  <a:t>(</a:t>
                </a:r>
                <a:r>
                  <a:rPr lang="en-US" sz="2200" dirty="0" err="1"/>
                  <a:t>Kazemi</a:t>
                </a:r>
                <a:r>
                  <a:rPr lang="en-US" sz="2200" dirty="0"/>
                  <a:t> et. al, 2020) aims to extend vanilla </a:t>
                </a:r>
                <a:r>
                  <a:rPr lang="en-US" sz="2200" dirty="0" err="1"/>
                  <a:t>TextRank</a:t>
                </a:r>
                <a:r>
                  <a:rPr lang="en-US" sz="2200" dirty="0"/>
                  <a:t> based on a very simple intuition:</a:t>
                </a:r>
              </a:p>
              <a:p>
                <a:r>
                  <a:rPr lang="en-US" sz="2200" dirty="0"/>
                  <a:t>	“In </a:t>
                </a:r>
                <a:r>
                  <a:rPr lang="en-US" sz="2200" dirty="0" err="1"/>
                  <a:t>TextRank</a:t>
                </a:r>
                <a:r>
                  <a:rPr lang="en-US" sz="2200" dirty="0"/>
                  <a:t>, each node has an </a:t>
                </a:r>
                <a:r>
                  <a:rPr lang="en-US" sz="2200" b="1" dirty="0"/>
                  <a:t>equal random restart probability</a:t>
                </a:r>
                <a:r>
                  <a:rPr lang="en-US" sz="2200" dirty="0"/>
                  <a:t>,</a:t>
                </a:r>
              </a:p>
              <a:p>
                <a:r>
                  <a:rPr lang="en-US" sz="2200" dirty="0"/>
                  <a:t>	 and therefore all the nodes are treated </a:t>
                </a:r>
                <a:r>
                  <a:rPr lang="en-US" sz="2200" b="1" dirty="0"/>
                  <a:t>equally</a:t>
                </a:r>
                <a:r>
                  <a:rPr lang="en-US" sz="2200" dirty="0"/>
                  <a:t> during the application</a:t>
                </a:r>
              </a:p>
              <a:p>
                <a:r>
                  <a:rPr lang="en-US" sz="2200" dirty="0"/>
                  <a:t>	 of the algorithm. However, we can </a:t>
                </a:r>
                <a:r>
                  <a:rPr lang="en-US" sz="2200" b="1" dirty="0"/>
                  <a:t>modify these random restart</a:t>
                </a:r>
              </a:p>
              <a:p>
                <a:r>
                  <a:rPr lang="en-US" sz="2200" b="1" dirty="0"/>
                  <a:t>	 probabilities </a:t>
                </a:r>
                <a:r>
                  <a:rPr lang="en-US" sz="2200" dirty="0"/>
                  <a:t>in order to </a:t>
                </a:r>
                <a:r>
                  <a:rPr lang="en-US" sz="2200" b="1" dirty="0"/>
                  <a:t>favor </a:t>
                </a:r>
                <a:r>
                  <a:rPr lang="en-US" sz="2200" dirty="0"/>
                  <a:t>the </a:t>
                </a:r>
                <a:r>
                  <a:rPr lang="en-US" sz="2200" b="1" dirty="0"/>
                  <a:t>nodes related to a specific focus</a:t>
                </a:r>
                <a:r>
                  <a:rPr lang="en-US" sz="2200" dirty="0"/>
                  <a:t>.”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𝐵𝑖𝑎𝑠𝑒𝑑𝑇𝑒𝑥𝑡𝑅𝑎𝑛𝑘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𝐵𝑖𝑎𝑠𝑊𝑒𝑖𝑔h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𝑂𝑢𝑡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𝐵𝑖𝑎𝑠𝑒𝑑𝑇𝑒𝑥𝑡𝑅𝑎𝑛𝑘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ADA6DB-F0C0-4090-ABDB-8D874ABF8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3900" y="1420427"/>
                <a:ext cx="10667999" cy="4262422"/>
              </a:xfrm>
              <a:blipFill>
                <a:blip r:embed="rId2"/>
                <a:stretch>
                  <a:fillRect l="-686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BABB-6F79-4C01-BDE4-640340529F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38E2B1C-738C-4591-9E2E-E1DBF83B21CC}" type="slidenum">
              <a:rPr lang="en-US" smtClean="0"/>
              <a:t>9</a:t>
            </a:fld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42F58F3-6D1A-41DC-8B06-AAB51A285DC1}"/>
              </a:ext>
            </a:extLst>
          </p:cNvPr>
          <p:cNvSpPr/>
          <p:nvPr/>
        </p:nvSpPr>
        <p:spPr>
          <a:xfrm rot="16200000">
            <a:off x="2822343" y="3879621"/>
            <a:ext cx="388570" cy="27273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BC98B3-D442-40F3-900F-89B6F7FBEC5F}"/>
              </a:ext>
            </a:extLst>
          </p:cNvPr>
          <p:cNvSpPr/>
          <p:nvPr/>
        </p:nvSpPr>
        <p:spPr>
          <a:xfrm rot="16200000">
            <a:off x="7361236" y="2291852"/>
            <a:ext cx="388569" cy="59028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231B8-076E-41BB-8EA4-DE214F8C8B35}"/>
              </a:ext>
            </a:extLst>
          </p:cNvPr>
          <p:cNvSpPr txBox="1"/>
          <p:nvPr/>
        </p:nvSpPr>
        <p:spPr>
          <a:xfrm>
            <a:off x="2552398" y="543757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Restart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F7C11-4BD8-4476-A0DD-AE7D2F55AD77}"/>
              </a:ext>
            </a:extLst>
          </p:cNvPr>
          <p:cNvSpPr txBox="1"/>
          <p:nvPr/>
        </p:nvSpPr>
        <p:spPr>
          <a:xfrm>
            <a:off x="6738629" y="543757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Random Walk</a:t>
            </a:r>
          </a:p>
        </p:txBody>
      </p:sp>
    </p:spTree>
    <p:extLst>
      <p:ext uri="{BB962C8B-B14F-4D97-AF65-F5344CB8AC3E}">
        <p14:creationId xmlns:p14="http://schemas.microsoft.com/office/powerpoint/2010/main" val="76404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F283A3-AA81-4663-8764-64F64C723FD1}">
  <ds:schemaRefs>
    <ds:schemaRef ds:uri="230e9df3-be65-4c73-a93b-d1236ebd677e"/>
    <ds:schemaRef ds:uri="http://purl.org/dc/terms/"/>
    <ds:schemaRef ds:uri="71af3243-3dd4-4a8d-8c0d-dd76da1f02a5"/>
    <ds:schemaRef ds:uri="http://schemas.microsoft.com/sharepoint/v3"/>
    <ds:schemaRef ds:uri="http://www.w3.org/XML/1998/namespace"/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1360</TotalTime>
  <Words>1191</Words>
  <Application>Microsoft Office PowerPoint</Application>
  <PresentationFormat>Widescreen</PresentationFormat>
  <Paragraphs>131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Segoe UI</vt:lpstr>
      <vt:lpstr>Office Theme</vt:lpstr>
      <vt:lpstr>Biased TextRank: Unsupervised Graph-Based Content Extraction</vt:lpstr>
      <vt:lpstr>Presentation Structure</vt:lpstr>
      <vt:lpstr>Introduction</vt:lpstr>
      <vt:lpstr>TextRank</vt:lpstr>
      <vt:lpstr>TextRank</vt:lpstr>
      <vt:lpstr>Random Walk with Restart</vt:lpstr>
      <vt:lpstr>Random Walk with Restart</vt:lpstr>
      <vt:lpstr>Biased TextRank</vt:lpstr>
      <vt:lpstr>Methodology</vt:lpstr>
      <vt:lpstr>Methodology</vt:lpstr>
      <vt:lpstr>Step 1: Parsing</vt:lpstr>
      <vt:lpstr>Step 2: Embedding</vt:lpstr>
      <vt:lpstr>Step 3: Graph construction</vt:lpstr>
      <vt:lpstr>Step 4: Calculating Random Restart Probabilities</vt:lpstr>
      <vt:lpstr>Step 5: Executing RWR</vt:lpstr>
      <vt:lpstr>Results</vt:lpstr>
      <vt:lpstr>Results: Focused Summarization</vt:lpstr>
      <vt:lpstr>Results: Explanation Extraction</vt:lpstr>
      <vt:lpstr>Results: Explanation Extraction</vt:lpstr>
      <vt:lpstr>Experiments</vt:lpstr>
      <vt:lpstr>Experiments</vt:lpstr>
      <vt:lpstr>Conclusion</vt:lpstr>
      <vt:lpstr>Conclusion</vt:lpstr>
      <vt:lpstr>References</vt:lpstr>
      <vt:lpstr>Thank you for your attention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in Cybersecurity</dc:title>
  <dc:subject/>
  <dc:creator>Arian Tashakkor</dc:creator>
  <cp:keywords/>
  <dc:description/>
  <cp:lastModifiedBy>Arian Tashakkor</cp:lastModifiedBy>
  <cp:revision>98</cp:revision>
  <dcterms:created xsi:type="dcterms:W3CDTF">2022-10-31T07:49:30Z</dcterms:created>
  <dcterms:modified xsi:type="dcterms:W3CDTF">2023-01-04T17:00:10Z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